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78" r:id="rId1"/>
  </p:sldMasterIdLst>
  <p:notesMasterIdLst>
    <p:notesMasterId r:id="rId8"/>
  </p:notesMasterIdLst>
  <p:sldIdLst>
    <p:sldId id="369" r:id="rId2"/>
    <p:sldId id="363" r:id="rId3"/>
    <p:sldId id="366" r:id="rId4"/>
    <p:sldId id="367" r:id="rId5"/>
    <p:sldId id="365" r:id="rId6"/>
    <p:sldId id="360" r:id="rId7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33"/>
    <a:srgbClr val="003E6C"/>
    <a:srgbClr val="008000"/>
    <a:srgbClr val="FFFFCC"/>
    <a:srgbClr val="263A28"/>
    <a:srgbClr val="1F9956"/>
    <a:srgbClr val="CCECFF"/>
    <a:srgbClr val="CCFFFF"/>
    <a:srgbClr val="CCCC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Средний стиль 1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68" autoAdjust="0"/>
    <p:restoredTop sz="99876" autoAdjust="0"/>
  </p:normalViewPr>
  <p:slideViewPr>
    <p:cSldViewPr snapToGrid="0">
      <p:cViewPr varScale="1">
        <p:scale>
          <a:sx n="115" d="100"/>
          <a:sy n="115" d="100"/>
        </p:scale>
        <p:origin x="318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40F5C1-8A22-4539-891E-99729FA93788}" type="datetimeFigureOut">
              <a:rPr lang="ru-RU" smtClean="0"/>
              <a:pPr/>
              <a:t>30.01.2024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ACC3DC-0019-4C70-9671-41164EBF21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2212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dirty="0" smtClean="0"/>
          </a:p>
        </p:txBody>
      </p:sp>
      <p:sp>
        <p:nvSpPr>
          <p:cNvPr id="593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A3E358-9748-402A-80C5-AF5905919423}" type="slidenum">
              <a:rPr lang="ru-RU" smtClean="0"/>
              <a:pPr/>
              <a:t>6</a:t>
            </a:fld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D9610C30-5A9B-4361-93AE-66B011410200}" type="datetimeFigureOut">
              <a:rPr lang="ru-RU" smtClean="0"/>
              <a:pPr/>
              <a:t>30.01.2024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2720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30.01.2024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23215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30.01.2024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66930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30.01.2024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25709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30.01.2024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58117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30.01.2024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0198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30.01.2024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98563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30.01.2024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23522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30.01.2024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7994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30.01.2024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3543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30.01.2024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1688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30.01.2024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9833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30.01.2024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1574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30.01.2024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426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30.01.2024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7025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30.01.2024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8369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30.01.2024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7292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9610C30-5A9B-4361-93AE-66B011410200}" type="datetimeFigureOut">
              <a:rPr lang="ru-RU" smtClean="0"/>
              <a:pPr/>
              <a:t>30.01.2024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303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5.emf"/><Relationship Id="rId5" Type="http://schemas.openxmlformats.org/officeDocument/2006/relationships/package" Target="../embeddings/_________Microsoft_Word.docx"/><Relationship Id="rId4" Type="http://schemas.openxmlformats.org/officeDocument/2006/relationships/hyperlink" Target="mailto:diagn.omo@bk.ru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>
          <a:xfrm>
            <a:off x="3105742" y="1828377"/>
            <a:ext cx="8418742" cy="3184198"/>
          </a:xfrm>
          <a:prstGeom prst="rect">
            <a:avLst/>
          </a:prstGeom>
          <a:solidFill>
            <a:srgbClr val="FFFFCC">
              <a:alpha val="16078"/>
            </a:srgbClr>
          </a:solidFill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4000" b="1" i="1" dirty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работы</a:t>
            </a:r>
          </a:p>
          <a:p>
            <a:r>
              <a:rPr lang="ru-RU" sz="4000" b="1" i="1" dirty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адаптации обучающихся</a:t>
            </a:r>
            <a:endParaRPr lang="ru-RU" sz="4000" b="1" i="1" dirty="0" smtClean="0">
              <a:solidFill>
                <a:srgbClr val="9900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i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иностранных граждан, имеющих особые образовательные потребности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                                  </a:t>
            </a:r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181474" y="4762501"/>
            <a:ext cx="69165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	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90924" y="599261"/>
            <a:ext cx="744837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Государственное бюджетное учреждение, осуществляющее</a:t>
            </a:r>
            <a:br>
              <a:rPr lang="ru-RU" sz="16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психолого-педагогическую и медико-социальную помощь</a:t>
            </a:r>
            <a:br>
              <a:rPr lang="ru-RU" sz="16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«Центр диагностики и консультирования» Краснодарского края</a:t>
            </a:r>
            <a:endParaRPr lang="ru-RU" sz="1600" dirty="0"/>
          </a:p>
        </p:txBody>
      </p:sp>
      <p:pic>
        <p:nvPicPr>
          <p:cNvPr id="6" name="Picture 2" descr="\\192.168.1.6\пересылка-орг-мет-отдел\эмблем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2622" y="807079"/>
            <a:ext cx="1745145" cy="1287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709" y="2581942"/>
            <a:ext cx="2530982" cy="489951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173883" y="5142962"/>
            <a:ext cx="40067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3E6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Сташкевич </a:t>
            </a:r>
            <a:r>
              <a:rPr lang="ru-RU" b="1" dirty="0" smtClean="0">
                <a:solidFill>
                  <a:srgbClr val="003E6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Евгения Ромуальдовна</a:t>
            </a:r>
            <a:r>
              <a:rPr lang="ru-RU" b="1" dirty="0">
                <a:solidFill>
                  <a:srgbClr val="003E6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smtClean="0">
                <a:solidFill>
                  <a:srgbClr val="003E6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lang="ru-RU" b="1" dirty="0" smtClean="0">
                <a:solidFill>
                  <a:srgbClr val="003E6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главный внештатный педагог психолог системы образования КК</a:t>
            </a:r>
            <a:endParaRPr lang="ru-RU" b="1" dirty="0">
              <a:solidFill>
                <a:srgbClr val="003E6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003E6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методист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6380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4015049" y="2346932"/>
            <a:ext cx="7377284" cy="32070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дезорганизованность,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успеваемости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отчужденность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избегание в отношениях,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депрессия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недоверчивость,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подозрительность </a:t>
            </a:r>
          </a:p>
          <a:p>
            <a:pPr marL="285750" indent="-285750" algn="just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бессмысленность существования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чувство одиночества, попытка отдалиться и защититься от чувства стыда, вины,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унижения</a:t>
            </a:r>
          </a:p>
          <a:p>
            <a:pPr marL="285750" indent="-285750" algn="just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отчаяние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склонность к несчастным случаям, опасные для жизни инсценировки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84516" y="756458"/>
            <a:ext cx="834545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800" b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Социально-психологические особенности поведения </a:t>
            </a:r>
            <a:r>
              <a:rPr lang="ru-RU" altLang="ru-RU" sz="2800" b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обучающихся иностранных </a:t>
            </a:r>
            <a:r>
              <a:rPr lang="ru-RU" altLang="ru-RU" sz="2800" b="1" dirty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граждан, имеющих особые образовательные потребности </a:t>
            </a:r>
            <a:endParaRPr lang="ru-RU" altLang="ru-RU" sz="2800" b="1" dirty="0" smtClean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81548" y="1630262"/>
            <a:ext cx="7773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altLang="ru-RU" sz="2400" dirty="0" smtClean="0">
              <a:solidFill>
                <a:srgbClr val="003E6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886989" y="5187141"/>
            <a:ext cx="9484820" cy="11449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озлобленность, агрессивность, бунт, желание мести, активность, связанная с ответом на возможную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травму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 сна и питания, в том числе ночные кошмары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458" y="2390355"/>
            <a:ext cx="3258590" cy="27662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213" y="681132"/>
            <a:ext cx="1889924" cy="1410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537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372" y="767088"/>
            <a:ext cx="1889924" cy="1354502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297679" y="607302"/>
            <a:ext cx="69078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Стадии социально-психологической адаптированности личности</a:t>
            </a:r>
            <a:endParaRPr lang="ru-RU" sz="2800" b="1" dirty="0">
              <a:solidFill>
                <a:srgbClr val="9900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97680" y="1561409"/>
            <a:ext cx="7248697" cy="4653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начальная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стадия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когда личность осознает, как она должна вести себя в новой для нее социальной среде, но еще не готова признать и принять систему ценностей новой среды и стремится придерживаться прежней системы ценностей; </a:t>
            </a:r>
          </a:p>
          <a:p>
            <a:pPr marL="285750" indent="-285750" algn="just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стадия терпимости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когда личность и новая среда проявляют взаимную терпимость к системам ценностей и образцам поведения друг друга;</a:t>
            </a:r>
          </a:p>
          <a:p>
            <a:pPr marL="285750" indent="-285750" algn="just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аккомодация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т.е. признание и принятие личностью основных элементов системы ценностей новой среды при одновременном признании некоторых ценностей личности новой социальной средой; </a:t>
            </a:r>
          </a:p>
          <a:p>
            <a:pPr marL="285750" indent="-285750" algn="just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ассимиляция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полное совпадение систем ценностей личности и среды.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187" y="2515516"/>
            <a:ext cx="3513494" cy="33723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185" y="2515516"/>
            <a:ext cx="3513494" cy="33723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523603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373205" y="609957"/>
            <a:ext cx="3796236" cy="22467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индивидуальных консультаций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снижения психоэмоционального напряжения и  с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целью повышения адаптационных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способностей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4687" y="3075286"/>
            <a:ext cx="3765684" cy="31579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2782" y="922577"/>
            <a:ext cx="4315793" cy="28764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947651" y="3998421"/>
            <a:ext cx="6142081" cy="16312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тренингов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повышению социально-психологической адаптированности, адекватного позитивного восприятия социальной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поддержки, снижения внутренней конфликтности, для разрешения жизненных противоречий 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7651" y="860568"/>
            <a:ext cx="1889924" cy="1234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2997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849" y="523904"/>
            <a:ext cx="1889924" cy="132696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310939" y="656706"/>
            <a:ext cx="92354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sz="2800" b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педагогам </a:t>
            </a:r>
          </a:p>
          <a:p>
            <a:pPr algn="ctr"/>
            <a:r>
              <a:rPr lang="ru-RU" sz="2800" b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работе с </a:t>
            </a:r>
            <a:r>
              <a:rPr lang="ru-RU" sz="2800" b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обучающимися иностранными гражданами, имеющими </a:t>
            </a:r>
            <a:r>
              <a:rPr lang="ru-RU" sz="2800" b="1" dirty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особые образовательные потребности  </a:t>
            </a:r>
            <a:endParaRPr lang="ru-RU" sz="2800" b="1" dirty="0" smtClean="0">
              <a:solidFill>
                <a:srgbClr val="9900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849" y="2170909"/>
            <a:ext cx="4098176" cy="36317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4559475" y="2170909"/>
            <a:ext cx="6828962" cy="36317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осуществлять личностно-ориентированный подход на уроках и во внеурочной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деятельности, постоянно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удерживать в «поле зрения» подростков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мигрантов; </a:t>
            </a: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создавать ситуацию успеха; 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способствовать успешной адаптации в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группах, учитывая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психологическое состояние подростков, их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нужды; </a:t>
            </a: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выделять и не акцентировать внимание на том, что подросток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прибыл из вновь присоединённых территорий; 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поручать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самые разные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задания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силу их умений и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возможностей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67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Прямоугольник 5"/>
          <p:cNvSpPr>
            <a:spLocks noChangeArrowheads="1"/>
          </p:cNvSpPr>
          <p:nvPr/>
        </p:nvSpPr>
        <p:spPr bwMode="auto">
          <a:xfrm>
            <a:off x="1197033" y="1817394"/>
            <a:ext cx="10116590" cy="209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внимание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Краснодар, улица Железнодорожная,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д.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2/1</a:t>
            </a:r>
            <a:b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тел.: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8 (861)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992-66-73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сайт: 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https</a:t>
            </a:r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://www.cdik-center.ru/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электронная почта: </a:t>
            </a:r>
            <a:r>
              <a:rPr lang="ru-RU" b="1" u="sng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diagn.omo@bk.ru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0964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2181905"/>
              </p:ext>
            </p:extLst>
          </p:nvPr>
        </p:nvGraphicFramePr>
        <p:xfrm>
          <a:off x="958733" y="609951"/>
          <a:ext cx="1927342" cy="170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9" name="Документ" r:id="rId5" imgW="1398062" imgH="1237897" progId="Word.Document.12">
                  <p:embed/>
                </p:oleObj>
              </mc:Choice>
              <mc:Fallback>
                <p:oleObj name="Документ" r:id="rId5" imgW="1398062" imgH="1237897" progId="Word.Document.12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8733" y="609951"/>
                        <a:ext cx="1927342" cy="17009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37E0F42-D7CD-415A-8654-AEFBA200155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33580" y="3782367"/>
            <a:ext cx="6370872" cy="290804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886075" y="690701"/>
            <a:ext cx="744837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Государственное бюджетное учреждение, осуществляющее</a:t>
            </a:r>
            <a:br>
              <a:rPr lang="ru-RU" sz="16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психолого-педагогическую и медико-социальную помощь</a:t>
            </a:r>
            <a:br>
              <a:rPr lang="ru-RU" sz="16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«Центр диагностики и консультирования» Краснодарского края</a:t>
            </a:r>
            <a:endParaRPr lang="ru-RU" sz="1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5275</TotalTime>
  <Words>337</Words>
  <Application>Microsoft Office PowerPoint</Application>
  <PresentationFormat>Широкоэкранный</PresentationFormat>
  <Paragraphs>37</Paragraphs>
  <Slides>6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3" baseType="lpstr">
      <vt:lpstr>Arial</vt:lpstr>
      <vt:lpstr>Calibri</vt:lpstr>
      <vt:lpstr>Garamond</vt:lpstr>
      <vt:lpstr>Times New Roman</vt:lpstr>
      <vt:lpstr>Wingdings</vt:lpstr>
      <vt:lpstr>Натуральные материалы</vt:lpstr>
      <vt:lpstr>Документ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Пользователь</cp:lastModifiedBy>
  <cp:revision>333</cp:revision>
  <cp:lastPrinted>2022-03-29T05:37:18Z</cp:lastPrinted>
  <dcterms:created xsi:type="dcterms:W3CDTF">2017-01-06T07:30:21Z</dcterms:created>
  <dcterms:modified xsi:type="dcterms:W3CDTF">2024-01-30T08:25:05Z</dcterms:modified>
</cp:coreProperties>
</file>